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78" r:id="rId5"/>
    <p:sldId id="280" r:id="rId6"/>
    <p:sldId id="283" r:id="rId7"/>
    <p:sldId id="285" r:id="rId8"/>
    <p:sldId id="256" r:id="rId9"/>
    <p:sldId id="257" r:id="rId10"/>
    <p:sldId id="279" r:id="rId11"/>
    <p:sldId id="284" r:id="rId12"/>
    <p:sldId id="281" r:id="rId13"/>
    <p:sldId id="286" r:id="rId14"/>
    <p:sldId id="258" r:id="rId1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97" d="100"/>
          <a:sy n="97" d="100"/>
        </p:scale>
        <p:origin x="36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A2661D89-2535-43DF-BD6D-0DECFACAC0B2}" type="datetime1">
              <a:rPr lang="de-DE" smtClean="0"/>
              <a:t>26.03.2026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CFA70580-B89C-4157-871D-6B9318EE5F5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01:36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60 24575,'66'0'0,"32"0"0,-38 0 0,4 0 0,10 0 0,2 0 0,2 0 0,0 0 0,-8 0 0,-1 0 0,-3 0 0,-2 0 0,-7 0 0,-1 0 0,-5 0 0,-1 0 0,46 0 0,-7 0 0,-5 0 0,-4 0 0,-5 2 0,-6 0 0,-5 1 0,-6-1 0,0-2 0,-1 0 0,1 0 0,5 0 0,5 0 0,6 0 0,4 0 0,0 0 0,-3 0 0,-5 0 0,-1 0 0,-2 0 0,5 0 0,3 0 0,10 0 0,8 0 0,-42 0 0,0 0 0,4 0 0,0 0 0,5 0 0,1 0 0,2 0 0,2 0 0,4 0 0,1 0 0,7 0 0,2 0 0,-2 0 0,-1 0 0,0 0 0,-2 0 0,-7 0 0,-2 0 0,-10 0 0,-3 0 0,41 0 0,-21 0 0,-16 0 0,-7 0 0,4 0 0,12 0 0,15 0 0,15-1 0,-43-1 0,0-1 0,4-1 0,0 0 0,0-1 0,0-1 0,1 1 0,0 0 0,-2 1 0,-1 1 0,-3 0 0,-1 1 0,42-2 0,-7 1 0,-5 1 0,-4 2 0,1 0 0,3-3 0,17 0 0,-38 2 0,3 0 0,8-1 0,2 1 0,9 1 0,2 0 0,-3 0 0,0 0 0,-3 0 0,-2 0 0,-8 0 0,-1 0 0,-6 0 0,-1 0 0,-4 0 0,-1 0 0,-3 0 0,-1 0 0,45 0 0,-10 0 0,-1 0 0,-2 0 0,-3 0 0,-1 0 0,-3 0 0,3 0 0,4 0 0,0 0 0,2 0 0,-2 0 0,-2 0 0,-5 0 0,-4 0 0,-3 0 0,-4 0 0,4 0 0,2 0 0,6 0 0,3 0 0,-2 0 0,-8 0 0,-7 0 0,-9 0 0,-13 0 0,-9 0 0,-9 0 0,-5 0 0,2 0 0,0 0 0,5 0 0,8 0 0,13 0 0,27 0 0,21 0 0,-38 0 0,1 1 0,1 1 0,-1 1 0,-4 0 0,-2 1 0,32 5 0,-22-2 0,-18-2 0,-12-2 0,-8-1 0,-3-1 0,-3-1 0,-2 0 0,-1 0 0,-3 0 0,0 0 0,-1 0 0,-1-19 0,-3 15 0,-2-14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01:36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60 24575,'66'0'0,"32"0"0,-38 0 0,4 0 0,10 0 0,2 0 0,2 0 0,0 0 0,-8 0 0,-1 0 0,-3 0 0,-2 0 0,-7 0 0,-1 0 0,-5 0 0,-1 0 0,46 0 0,-7 0 0,-5 0 0,-4 0 0,-5 2 0,-6 0 0,-5 1 0,-6-1 0,0-2 0,-1 0 0,1 0 0,5 0 0,5 0 0,6 0 0,4 0 0,0 0 0,-3 0 0,-5 0 0,-1 0 0,-2 0 0,5 0 0,3 0 0,10 0 0,8 0 0,-42 0 0,0 0 0,4 0 0,0 0 0,5 0 0,1 0 0,2 0 0,2 0 0,4 0 0,1 0 0,7 0 0,2 0 0,-2 0 0,-1 0 0,0 0 0,-2 0 0,-7 0 0,-2 0 0,-10 0 0,-3 0 0,41 0 0,-21 0 0,-16 0 0,-7 0 0,4 0 0,12 0 0,15 0 0,15-1 0,-43-1 0,0-1 0,4-1 0,0 0 0,0-1 0,0-1 0,1 1 0,0 0 0,-2 1 0,-1 1 0,-3 0 0,-1 1 0,42-2 0,-7 1 0,-5 1 0,-4 2 0,1 0 0,3-3 0,17 0 0,-38 2 0,3 0 0,8-1 0,2 1 0,9 1 0,2 0 0,-3 0 0,0 0 0,-3 0 0,-2 0 0,-8 0 0,-1 0 0,-6 0 0,-1 0 0,-4 0 0,-1 0 0,-3 0 0,-1 0 0,45 0 0,-10 0 0,-1 0 0,-2 0 0,-3 0 0,-1 0 0,-3 0 0,3 0 0,4 0 0,0 0 0,2 0 0,-2 0 0,-2 0 0,-5 0 0,-4 0 0,-3 0 0,-4 0 0,4 0 0,2 0 0,6 0 0,3 0 0,-2 0 0,-8 0 0,-7 0 0,-9 0 0,-13 0 0,-9 0 0,-9 0 0,-5 0 0,2 0 0,0 0 0,5 0 0,8 0 0,13 0 0,27 0 0,21 0 0,-38 0 0,1 1 0,1 1 0,-1 1 0,-4 0 0,-2 1 0,32 5 0,-22-2 0,-18-2 0,-12-2 0,-8-1 0,-3-1 0,-3-1 0,-2 0 0,-1 0 0,-3 0 0,0 0 0,-1 0 0,-1-19 0,-3 15 0,-2-14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01:36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60 24575,'66'0'0,"32"0"0,-38 0 0,4 0 0,10 0 0,2 0 0,2 0 0,0 0 0,-8 0 0,-1 0 0,-3 0 0,-2 0 0,-7 0 0,-1 0 0,-5 0 0,-1 0 0,46 0 0,-7 0 0,-5 0 0,-4 0 0,-5 2 0,-6 0 0,-5 1 0,-6-1 0,0-2 0,-1 0 0,1 0 0,5 0 0,5 0 0,6 0 0,4 0 0,0 0 0,-3 0 0,-5 0 0,-1 0 0,-2 0 0,5 0 0,3 0 0,10 0 0,8 0 0,-42 0 0,0 0 0,4 0 0,0 0 0,5 0 0,1 0 0,2 0 0,2 0 0,4 0 0,1 0 0,7 0 0,2 0 0,-2 0 0,-1 0 0,0 0 0,-2 0 0,-7 0 0,-2 0 0,-10 0 0,-3 0 0,41 0 0,-21 0 0,-16 0 0,-7 0 0,4 0 0,12 0 0,15 0 0,15-1 0,-43-1 0,0-1 0,4-1 0,0 0 0,0-1 0,0-1 0,1 1 0,0 0 0,-2 1 0,-1 1 0,-3 0 0,-1 1 0,42-2 0,-7 1 0,-5 1 0,-4 2 0,1 0 0,3-3 0,17 0 0,-38 2 0,3 0 0,8-1 0,2 1 0,9 1 0,2 0 0,-3 0 0,0 0 0,-3 0 0,-2 0 0,-8 0 0,-1 0 0,-6 0 0,-1 0 0,-4 0 0,-1 0 0,-3 0 0,-1 0 0,45 0 0,-10 0 0,-1 0 0,-2 0 0,-3 0 0,-1 0 0,-3 0 0,3 0 0,4 0 0,0 0 0,2 0 0,-2 0 0,-2 0 0,-5 0 0,-4 0 0,-3 0 0,-4 0 0,4 0 0,2 0 0,6 0 0,3 0 0,-2 0 0,-8 0 0,-7 0 0,-9 0 0,-13 0 0,-9 0 0,-9 0 0,-5 0 0,2 0 0,0 0 0,5 0 0,8 0 0,13 0 0,27 0 0,21 0 0,-38 0 0,1 1 0,1 1 0,-1 1 0,-4 0 0,-2 1 0,32 5 0,-22-2 0,-18-2 0,-12-2 0,-8-1 0,-3-1 0,-3-1 0,-2 0 0,-1 0 0,-3 0 0,0 0 0,-1 0 0,-1-19 0,-3 15 0,-2-14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01:36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60 24575,'66'0'0,"32"0"0,-38 0 0,4 0 0,10 0 0,2 0 0,2 0 0,0 0 0,-8 0 0,-1 0 0,-3 0 0,-2 0 0,-7 0 0,-1 0 0,-5 0 0,-1 0 0,46 0 0,-7 0 0,-5 0 0,-4 0 0,-5 2 0,-6 0 0,-5 1 0,-6-1 0,0-2 0,-1 0 0,1 0 0,5 0 0,5 0 0,6 0 0,4 0 0,0 0 0,-3 0 0,-5 0 0,-1 0 0,-2 0 0,5 0 0,3 0 0,10 0 0,8 0 0,-42 0 0,0 0 0,4 0 0,0 0 0,5 0 0,1 0 0,2 0 0,2 0 0,4 0 0,1 0 0,7 0 0,2 0 0,-2 0 0,-1 0 0,0 0 0,-2 0 0,-7 0 0,-2 0 0,-10 0 0,-3 0 0,41 0 0,-21 0 0,-16 0 0,-7 0 0,4 0 0,12 0 0,15 0 0,15-1 0,-43-1 0,0-1 0,4-1 0,0 0 0,0-1 0,0-1 0,1 1 0,0 0 0,-2 1 0,-1 1 0,-3 0 0,-1 1 0,42-2 0,-7 1 0,-5 1 0,-4 2 0,1 0 0,3-3 0,17 0 0,-38 2 0,3 0 0,8-1 0,2 1 0,9 1 0,2 0 0,-3 0 0,0 0 0,-3 0 0,-2 0 0,-8 0 0,-1 0 0,-6 0 0,-1 0 0,-4 0 0,-1 0 0,-3 0 0,-1 0 0,45 0 0,-10 0 0,-1 0 0,-2 0 0,-3 0 0,-1 0 0,-3 0 0,3 0 0,4 0 0,0 0 0,2 0 0,-2 0 0,-2 0 0,-5 0 0,-4 0 0,-3 0 0,-4 0 0,4 0 0,2 0 0,6 0 0,3 0 0,-2 0 0,-8 0 0,-7 0 0,-9 0 0,-13 0 0,-9 0 0,-9 0 0,-5 0 0,2 0 0,0 0 0,5 0 0,8 0 0,13 0 0,27 0 0,21 0 0,-38 0 0,1 1 0,1 1 0,-1 1 0,-4 0 0,-2 1 0,32 5 0,-22-2 0,-18-2 0,-12-2 0,-8-1 0,-3-1 0,-3-1 0,-2 0 0,-1 0 0,-3 0 0,0 0 0,-1 0 0,-1-19 0,-3 15 0,-2-14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01:36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60 24575,'66'0'0,"32"0"0,-38 0 0,4 0 0,10 0 0,2 0 0,2 0 0,0 0 0,-8 0 0,-1 0 0,-3 0 0,-2 0 0,-7 0 0,-1 0 0,-5 0 0,-1 0 0,46 0 0,-7 0 0,-5 0 0,-4 0 0,-5 2 0,-6 0 0,-5 1 0,-6-1 0,0-2 0,-1 0 0,1 0 0,5 0 0,5 0 0,6 0 0,4 0 0,0 0 0,-3 0 0,-5 0 0,-1 0 0,-2 0 0,5 0 0,3 0 0,10 0 0,8 0 0,-42 0 0,0 0 0,4 0 0,0 0 0,5 0 0,1 0 0,2 0 0,2 0 0,4 0 0,1 0 0,7 0 0,2 0 0,-2 0 0,-1 0 0,0 0 0,-2 0 0,-7 0 0,-2 0 0,-10 0 0,-3 0 0,41 0 0,-21 0 0,-16 0 0,-7 0 0,4 0 0,12 0 0,15 0 0,15-1 0,-43-1 0,0-1 0,4-1 0,0 0 0,0-1 0,0-1 0,1 1 0,0 0 0,-2 1 0,-1 1 0,-3 0 0,-1 1 0,42-2 0,-7 1 0,-5 1 0,-4 2 0,1 0 0,3-3 0,17 0 0,-38 2 0,3 0 0,8-1 0,2 1 0,9 1 0,2 0 0,-3 0 0,0 0 0,-3 0 0,-2 0 0,-8 0 0,-1 0 0,-6 0 0,-1 0 0,-4 0 0,-1 0 0,-3 0 0,-1 0 0,45 0 0,-10 0 0,-1 0 0,-2 0 0,-3 0 0,-1 0 0,-3 0 0,3 0 0,4 0 0,0 0 0,2 0 0,-2 0 0,-2 0 0,-5 0 0,-4 0 0,-3 0 0,-4 0 0,4 0 0,2 0 0,6 0 0,3 0 0,-2 0 0,-8 0 0,-7 0 0,-9 0 0,-13 0 0,-9 0 0,-9 0 0,-5 0 0,2 0 0,0 0 0,5 0 0,8 0 0,13 0 0,27 0 0,21 0 0,-38 0 0,1 1 0,1 1 0,-1 1 0,-4 0 0,-2 1 0,32 5 0,-22-2 0,-18-2 0,-12-2 0,-8-1 0,-3-1 0,-3-1 0,-2 0 0,-1 0 0,-3 0 0,0 0 0,-1 0 0,-1-19 0,-3 15 0,-2-14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7C6030AF-4347-4F6A-861E-8AEA70B77203}" type="datetime1">
              <a:rPr lang="de-DE" smtClean="0"/>
              <a:t>26.03.2026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E7AF00E9-A49D-4007-B3B9-A3783809E5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E7AF00E9-A49D-4007-B3B9-A3783809E50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de-DE" dirty="0"/>
            </a:lvl1pPr>
          </a:lstStyle>
          <a:p>
            <a:pPr lvl="0" rtl="0">
              <a:lnSpc>
                <a:spcPct val="100000"/>
              </a:lnSpc>
            </a:pPr>
            <a:r>
              <a:rPr lang="de-DE"/>
              <a:t>Titel durch Klicken hinzufügen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682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rtlCol="0" anchor="b">
            <a:normAutofit/>
          </a:bodyPr>
          <a:lstStyle>
            <a:lvl1pPr>
              <a:defRPr lang="de-DE" sz="40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>
            <a:lvl1pPr marL="0" indent="0">
              <a:buNone/>
              <a:defRPr lang="de-DE" sz="1800">
                <a:solidFill>
                  <a:schemeClr val="tx1"/>
                </a:solidFill>
              </a:defRPr>
            </a:lvl1pPr>
            <a:lvl2pPr>
              <a:defRPr lang="de-DE" sz="1200">
                <a:solidFill>
                  <a:schemeClr val="tx1"/>
                </a:solidFill>
              </a:defRPr>
            </a:lvl2pPr>
            <a:lvl3pPr>
              <a:defRPr lang="de-DE" sz="1200">
                <a:solidFill>
                  <a:schemeClr val="tx1"/>
                </a:solidFill>
              </a:defRPr>
            </a:lvl3pPr>
            <a:lvl4pPr>
              <a:defRPr lang="de-DE" sz="1200">
                <a:solidFill>
                  <a:schemeClr val="tx1"/>
                </a:solidFill>
              </a:defRPr>
            </a:lvl4pPr>
            <a:lvl5pPr>
              <a:defRPr lang="de-DE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/>
              <a:t>Inhalt durch Klicken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BA1B0FB-D917-4C8C-928F-313BD683BF39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8" name="Freihand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</p:grpSp>
      <p:sp>
        <p:nvSpPr>
          <p:cNvPr id="11" name="Ellipse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ihandform: Form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ihandform: Form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de-DE"/>
                </a:defPPr>
              </a:lstStyle>
              <a:p>
                <a:pPr algn="ctr" rtl="0"/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</a:lstStyle>
              <a:p>
                <a:pPr algn="ctr" rtl="0"/>
                <a:endParaRPr lang="de-DE" dirty="0"/>
              </a:p>
            </p:txBody>
          </p:sp>
        </p:grp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ihandform: Form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ihandform: Form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ihandform: Form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de-DE"/>
                </a:defPPr>
              </a:lstStyle>
              <a:p>
                <a:pPr algn="ctr" rtl="0"/>
                <a:endParaRPr lang="de-DE" dirty="0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</a:lstStyle>
              <a:p>
                <a:pPr algn="ctr" rtl="0"/>
                <a:endParaRPr lang="de-DE" dirty="0"/>
              </a:p>
            </p:txBody>
          </p:sp>
        </p:grp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ihandform: Form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de-DE" sz="4000" dirty="0"/>
            </a:lvl1pPr>
          </a:lstStyle>
          <a:p>
            <a:pPr lvl="0" rtl="0">
              <a:lnSpc>
                <a:spcPct val="100000"/>
              </a:lnSpc>
            </a:pPr>
            <a:r>
              <a:rPr lang="de-DE"/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 rtlCol="0">
            <a:normAutofit/>
          </a:bodyPr>
          <a:lstStyle>
            <a:lvl1pPr>
              <a:defRPr lang="de-DE" sz="1800">
                <a:solidFill>
                  <a:schemeClr val="tx1"/>
                </a:solidFill>
              </a:defRPr>
            </a:lvl1pPr>
            <a:lvl2pPr>
              <a:defRPr lang="de-DE" sz="1200">
                <a:solidFill>
                  <a:schemeClr val="tx1"/>
                </a:solidFill>
              </a:defRPr>
            </a:lvl2pPr>
            <a:lvl3pPr>
              <a:defRPr lang="de-DE" sz="1200">
                <a:solidFill>
                  <a:schemeClr val="tx1"/>
                </a:solidFill>
              </a:defRPr>
            </a:lvl3pPr>
            <a:lvl4pPr>
              <a:defRPr lang="de-DE" sz="1200">
                <a:solidFill>
                  <a:schemeClr val="tx1"/>
                </a:solidFill>
              </a:defRPr>
            </a:lvl4pPr>
            <a:lvl5pPr>
              <a:defRPr lang="de-DE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BA1B0FB-D917-4C8C-928F-313BD683BF3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99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de-DE" sz="40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de-DE"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lang="de-DE"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lang="de-DE"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lang="de-DE"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lang="de-DE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de-DE"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lang="de-DE"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lang="de-DE"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lang="de-DE"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lang="de-DE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BA1B0FB-D917-4C8C-928F-313BD683BF3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11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de-DE" sz="40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ihandform: Form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</p:grpSp>
      <p:sp>
        <p:nvSpPr>
          <p:cNvPr id="15" name="Freihandform: Form 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 rtlCol="0">
            <a:normAutofit/>
          </a:bodyPr>
          <a:lstStyle>
            <a:lvl1pPr marL="0" indent="0">
              <a:buNone/>
              <a:defRPr lang="de-DE" sz="1800">
                <a:solidFill>
                  <a:schemeClr val="tx1"/>
                </a:solidFill>
              </a:defRPr>
            </a:lvl1pPr>
            <a:lvl2pPr>
              <a:defRPr lang="de-DE" sz="1800">
                <a:solidFill>
                  <a:schemeClr val="tx1"/>
                </a:solidFill>
              </a:defRPr>
            </a:lvl2pPr>
            <a:lvl3pPr>
              <a:defRPr lang="de-DE" sz="1800">
                <a:solidFill>
                  <a:schemeClr val="tx1"/>
                </a:solidFill>
              </a:defRPr>
            </a:lvl3pPr>
            <a:lvl4pPr>
              <a:defRPr lang="de-DE" sz="1800">
                <a:solidFill>
                  <a:schemeClr val="tx1"/>
                </a:solidFill>
              </a:defRPr>
            </a:lvl4pPr>
            <a:lvl5pPr>
              <a:defRPr lang="de-DE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 rtlCol="0">
            <a:normAutofit/>
          </a:bodyPr>
          <a:lstStyle>
            <a:lvl1pPr marL="0" indent="0">
              <a:buNone/>
              <a:defRPr lang="de-DE" sz="1800">
                <a:solidFill>
                  <a:schemeClr val="tx1"/>
                </a:solidFill>
              </a:defRPr>
            </a:lvl1pPr>
            <a:lvl2pPr>
              <a:defRPr lang="de-DE" sz="1800">
                <a:solidFill>
                  <a:schemeClr val="tx1"/>
                </a:solidFill>
              </a:defRPr>
            </a:lvl2pPr>
            <a:lvl3pPr>
              <a:defRPr lang="de-DE" sz="1800">
                <a:solidFill>
                  <a:schemeClr val="tx1"/>
                </a:solidFill>
              </a:defRPr>
            </a:lvl3pPr>
            <a:lvl4pPr>
              <a:defRPr lang="de-DE" sz="1800">
                <a:solidFill>
                  <a:schemeClr val="tx1"/>
                </a:solidFill>
              </a:defRPr>
            </a:lvl4pPr>
            <a:lvl5pPr>
              <a:defRPr lang="de-DE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BA1B0FB-D917-4C8C-928F-313BD683BF3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emerk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de-DE" sz="5400" dirty="0"/>
            </a:lvl1pPr>
          </a:lstStyle>
          <a:p>
            <a:pPr lvl="0" rtl="0">
              <a:lnSpc>
                <a:spcPct val="100000"/>
              </a:lnSpc>
            </a:pPr>
            <a:r>
              <a:rPr lang="de-DE"/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de-DE"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lang="de-DE"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lang="de-DE"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lang="de-DE"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lang="de-DE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reihandform: Form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BA1B0FB-D917-4C8C-928F-313BD683BF3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rmAutofit/>
          </a:bodyPr>
          <a:lstStyle>
            <a:lvl1pPr algn="l">
              <a:lnSpc>
                <a:spcPct val="100000"/>
              </a:lnSpc>
              <a:defRPr lang="de-DE" sz="64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de-DE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Untertitel durch Klicken hinzufügen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BA1B0FB-D917-4C8C-928F-313BD683BF3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36" name="Freihandform: Form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algn="ctr" rtl="0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09CDC-32E5-FCD8-F182-8C5D47AD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1558E-EB17-52AD-16CB-560CB2567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FB5473-459F-F30B-5320-5DED5A6D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8F9-26F3-2740-BD5C-6737A88888F3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899CFC-9548-A63D-8F9A-23716013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832BA1-EE73-A380-2411-0D46266B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048E-2630-C941-A010-AF78C7114E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49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de-DE"/>
            </a:defPPr>
          </a:lstStyle>
          <a:p>
            <a:pPr lvl="0" rtl="0">
              <a:lnSpc>
                <a:spcPct val="100000"/>
              </a:lnSpc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de-DE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3" r:id="rId3"/>
    <p:sldLayoutId id="2147483704" r:id="rId4"/>
    <p:sldLayoutId id="2147483688" r:id="rId5"/>
    <p:sldLayoutId id="2147483686" r:id="rId6"/>
    <p:sldLayoutId id="2147483685" r:id="rId7"/>
    <p:sldLayoutId id="214748370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9.sv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de/tiere/katzen-katzchen/feld-rasen-sus-sommer-natur-outdoor-katze-blum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662937"/>
            <a:ext cx="4624442" cy="5542025"/>
          </a:xfrm>
          <a:noFill/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 rtl="0"/>
            <a:r>
              <a:rPr lang="de-DE" dirty="0"/>
              <a:t>Das Handyverzicht-experiment in der 3D</a:t>
            </a:r>
            <a:br>
              <a:rPr lang="de-DE" dirty="0"/>
            </a:br>
            <a:r>
              <a:rPr lang="de-DE" dirty="0"/>
              <a:t>(04.-25.03.2026)</a:t>
            </a:r>
          </a:p>
        </p:txBody>
      </p:sp>
      <p:pic>
        <p:nvPicPr>
          <p:cNvPr id="8" name="Bildplatzhalter 13" descr="Digitaler Hintergrund für Datenpunkte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>
          <a:xfrm>
            <a:off x="0" y="0"/>
            <a:ext cx="6267450" cy="6858000"/>
          </a:xfr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D525DE5-F93C-1D18-70CF-36351E6E9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28" y="1492703"/>
            <a:ext cx="3872593" cy="38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0BCFB-0E3C-9C10-E3F9-081C0808B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21AB-E42B-A6AA-B49A-FBEDBC06F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771" y="2024743"/>
            <a:ext cx="5055886" cy="1851170"/>
          </a:xfrm>
        </p:spPr>
        <p:txBody>
          <a:bodyPr anchor="b">
            <a:noAutofit/>
          </a:bodyPr>
          <a:lstStyle/>
          <a:p>
            <a:pPr algn="ctr"/>
            <a:r>
              <a:rPr lang="de-DE" sz="2400" dirty="0">
                <a:latin typeface="Modern Love" pitchFamily="82" charset="0"/>
              </a:rPr>
              <a:t>Tipp 4: Schlaf ohne dein Handy ein, indem du es eine halbe Stunde vor dem Schlafengehen in ein anderes Zimmer legst und etwas Entspannendes tust!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7C45B33-0727-DB6A-BD79-19D858857DE6}"/>
                  </a:ext>
                </a:extLst>
              </p14:cNvPr>
              <p14:cNvContentPartPr/>
              <p14:nvPr/>
            </p14:nvContentPartPr>
            <p14:xfrm>
              <a:off x="7073622" y="4418093"/>
              <a:ext cx="3641400" cy="25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7C45B33-0727-DB6A-BD79-19D858857D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0622" y="4354180"/>
                <a:ext cx="3767040" cy="152661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43668E40-CA19-D5BF-8AE8-148A1200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6422" y="926914"/>
            <a:ext cx="914400" cy="914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7CDB6F1-C964-AE7F-5F58-E85EC810E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565" y="2264543"/>
            <a:ext cx="3535857" cy="19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7F1F3-8357-AB73-AB5C-C97A99B2C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29" y="1841314"/>
            <a:ext cx="5334000" cy="1990457"/>
          </a:xfrm>
        </p:spPr>
        <p:txBody>
          <a:bodyPr anchor="b">
            <a:noAutofit/>
          </a:bodyPr>
          <a:lstStyle/>
          <a:p>
            <a:pPr algn="ctr"/>
            <a:r>
              <a:rPr lang="de-DE" sz="2400" dirty="0">
                <a:latin typeface="Modern Love" pitchFamily="82" charset="0"/>
              </a:rPr>
              <a:t>Tipp 5: Kauf dir eine Armbanduhr sowie einen Wecker, um dich zeitlich zu organisieren und lerne bei Bedarf, eine analoge Uhr zu lesen!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308284D-91D7-42EF-C068-C3EC7770ECE2}"/>
                  </a:ext>
                </a:extLst>
              </p14:cNvPr>
              <p14:cNvContentPartPr/>
              <p14:nvPr/>
            </p14:nvContentPartPr>
            <p14:xfrm>
              <a:off x="7073622" y="4418093"/>
              <a:ext cx="364140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308284D-91D7-42EF-C068-C3EC7770EC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622" y="4355453"/>
                <a:ext cx="3767040" cy="1508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274E1A66-9E20-39C1-4FE5-9491E9884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6422" y="926914"/>
            <a:ext cx="914400" cy="914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BFA83B-22EB-33DF-E751-06D5B18EAC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219"/>
          <a:stretch>
            <a:fillRect/>
          </a:stretch>
        </p:blipFill>
        <p:spPr>
          <a:xfrm>
            <a:off x="3362493" y="1766914"/>
            <a:ext cx="2733507" cy="34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54B3E-7927-74B0-CA57-F5C18D44B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67AE3B-59C6-005C-0E39-C192750A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765175"/>
            <a:ext cx="11090275" cy="831686"/>
          </a:xfrm>
        </p:spPr>
        <p:txBody>
          <a:bodyPr>
            <a:normAutofit/>
          </a:bodyPr>
          <a:lstStyle/>
          <a:p>
            <a:pPr algn="ctr"/>
            <a:r>
              <a:rPr lang="de-DE" sz="4500" dirty="0">
                <a:latin typeface="Modern Love" panose="04090805081005020601" pitchFamily="82" charset="0"/>
              </a:rPr>
              <a:t>Hast du dich anders gefühlt?</a:t>
            </a:r>
            <a:endParaRPr lang="de-AT" sz="4500" dirty="0">
              <a:latin typeface="Modern Love" panose="04090805081005020601" pitchFamily="82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959BDE3-3254-E7FC-E267-EED224D07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06" y="2197963"/>
            <a:ext cx="6339794" cy="3691208"/>
          </a:xfrm>
        </p:spPr>
        <p:txBody>
          <a:bodyPr>
            <a:normAutofit/>
          </a:bodyPr>
          <a:lstStyle/>
          <a:p>
            <a:r>
              <a:rPr lang="de-DE" sz="2800" dirty="0"/>
              <a:t>Schneller und öfter langweilig</a:t>
            </a:r>
          </a:p>
          <a:p>
            <a:r>
              <a:rPr lang="de-DE" sz="2800" dirty="0"/>
              <a:t>Mehr Müdigkeit</a:t>
            </a:r>
          </a:p>
          <a:p>
            <a:r>
              <a:rPr lang="de-DE" sz="2800" dirty="0"/>
              <a:t>Stärkeres Hungergefühl</a:t>
            </a:r>
          </a:p>
          <a:p>
            <a:r>
              <a:rPr lang="de-DE" sz="2800" dirty="0"/>
              <a:t>Öfter glücklich bei Kleinigkeiten</a:t>
            </a:r>
          </a:p>
          <a:p>
            <a:r>
              <a:rPr lang="de-DE" sz="2800" dirty="0"/>
              <a:t>Schneller aggressiver bei „Unfällen“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03D0C6-A56D-EDDC-F516-01CAA953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619" y="2197963"/>
            <a:ext cx="48291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8EA15-692F-CB74-6953-8083E7F57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284811-8EA4-C3CA-021A-1C490044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765175"/>
            <a:ext cx="11090275" cy="831686"/>
          </a:xfrm>
        </p:spPr>
        <p:txBody>
          <a:bodyPr>
            <a:normAutofit/>
          </a:bodyPr>
          <a:lstStyle/>
          <a:p>
            <a:pPr algn="ctr"/>
            <a:r>
              <a:rPr lang="de-DE" sz="4500" dirty="0">
                <a:latin typeface="Modern Love" panose="04090805081005020601" pitchFamily="82" charset="0"/>
              </a:rPr>
              <a:t>Wie lief es mit deiner Konzentration?</a:t>
            </a:r>
            <a:endParaRPr lang="de-AT" sz="4500" dirty="0">
              <a:latin typeface="Modern Love" panose="04090805081005020601" pitchFamily="82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89EA5B7-F836-BB8C-17E1-E0F3D505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06" y="2197962"/>
            <a:ext cx="6339794" cy="4115751"/>
          </a:xfrm>
        </p:spPr>
        <p:txBody>
          <a:bodyPr>
            <a:normAutofit/>
          </a:bodyPr>
          <a:lstStyle/>
          <a:p>
            <a:r>
              <a:rPr lang="de-DE" sz="2800" dirty="0"/>
              <a:t>Fokus auf Aufgaben war stärker</a:t>
            </a:r>
          </a:p>
          <a:p>
            <a:r>
              <a:rPr lang="de-DE" sz="2800" dirty="0"/>
              <a:t>Schnellere Lösungsfindung</a:t>
            </a:r>
          </a:p>
          <a:p>
            <a:pPr marL="0" indent="0">
              <a:buNone/>
            </a:pPr>
            <a:r>
              <a:rPr lang="de-DE" sz="2800" dirty="0"/>
              <a:t>(Keine Ablenkung bei Hausaufgaben)</a:t>
            </a:r>
          </a:p>
          <a:p>
            <a:r>
              <a:rPr lang="de-DE" sz="2800" dirty="0"/>
              <a:t>Bessere Konzentration bei Schularbeiten</a:t>
            </a:r>
          </a:p>
          <a:p>
            <a:r>
              <a:rPr lang="de-DE" sz="2800" dirty="0"/>
              <a:t>Man konnte mehr Aufgaben in kürzerer Zeit ausarbeiten und besser lernen </a:t>
            </a:r>
          </a:p>
          <a:p>
            <a:pPr marL="0" indent="0">
              <a:buNone/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8C576A-4637-87EF-182A-4417346C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982" y="2547257"/>
            <a:ext cx="3369986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7871F-CEF3-BEBF-6EDF-FB569E6F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7D41274-6E40-6F17-6255-BD6A97B6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765175"/>
            <a:ext cx="11090275" cy="831686"/>
          </a:xfrm>
        </p:spPr>
        <p:txBody>
          <a:bodyPr>
            <a:normAutofit/>
          </a:bodyPr>
          <a:lstStyle/>
          <a:p>
            <a:pPr algn="ctr"/>
            <a:r>
              <a:rPr lang="de-DE" sz="4500" dirty="0">
                <a:latin typeface="Modern Love" panose="04090805081005020601" pitchFamily="82" charset="0"/>
              </a:rPr>
              <a:t>Wie veränderte sich dein Schlaf?</a:t>
            </a:r>
            <a:endParaRPr lang="de-AT" sz="4500" dirty="0">
              <a:latin typeface="Modern Love" panose="04090805081005020601" pitchFamily="82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D572F1-562D-E977-0BD1-30B198F6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06" y="2197962"/>
            <a:ext cx="6339794" cy="4115751"/>
          </a:xfrm>
        </p:spPr>
        <p:txBody>
          <a:bodyPr>
            <a:normAutofit/>
          </a:bodyPr>
          <a:lstStyle/>
          <a:p>
            <a:r>
              <a:rPr lang="de-DE" sz="2800" dirty="0"/>
              <a:t>Kürzere, aber ruhigere Schlafphase</a:t>
            </a:r>
          </a:p>
          <a:p>
            <a:r>
              <a:rPr lang="de-DE" sz="2800" dirty="0"/>
              <a:t>Länger Zeit gebraucht, bis wirklich                   tief eingeschlafen am Abend</a:t>
            </a:r>
          </a:p>
          <a:p>
            <a:r>
              <a:rPr lang="de-DE" sz="2800" dirty="0"/>
              <a:t>Mehr Energie am Morgen ohne Handy</a:t>
            </a:r>
          </a:p>
          <a:p>
            <a:r>
              <a:rPr lang="de-DE" sz="2800" dirty="0"/>
              <a:t>Mehr Zeit für Frühstück, Körperpflege und Familie (Beobachtung: Von der Früh weg alle um einen herum am Handy!)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B7E76A-5E85-AEED-FFF5-6871BF5D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101463"/>
            <a:ext cx="4275364" cy="19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E2C5F8-35CA-AF79-9C1B-C62587A1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765175"/>
            <a:ext cx="11090275" cy="83168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500" dirty="0">
                <a:latin typeface="Modern Love" panose="04090805081005020601" pitchFamily="82" charset="0"/>
              </a:rPr>
              <a:t>Was waren die größten Herausforderungen?</a:t>
            </a:r>
            <a:endParaRPr lang="de-AT" sz="4500" dirty="0">
              <a:latin typeface="Modern Love" panose="04090805081005020601" pitchFamily="82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82A40E0-2CB7-9FBE-4F03-BFA99B6F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488003"/>
            <a:ext cx="6339794" cy="5261139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/>
              <a:t>Langsamere Kommunikation</a:t>
            </a:r>
          </a:p>
          <a:p>
            <a:r>
              <a:rPr lang="de-DE" sz="2800" dirty="0"/>
              <a:t>Uhrzeit wissen/Uhr lesen können</a:t>
            </a:r>
          </a:p>
          <a:p>
            <a:r>
              <a:rPr lang="de-DE" sz="2800" dirty="0"/>
              <a:t>Wecker nicht verwenden</a:t>
            </a:r>
          </a:p>
          <a:p>
            <a:r>
              <a:rPr lang="de-DE" sz="2800" dirty="0"/>
              <a:t>Navigation (Standorte für Öffis)</a:t>
            </a:r>
          </a:p>
          <a:p>
            <a:r>
              <a:rPr lang="de-DE" sz="2800" dirty="0"/>
              <a:t>Musik hören </a:t>
            </a:r>
          </a:p>
          <a:p>
            <a:r>
              <a:rPr lang="de-DE" sz="2800" dirty="0"/>
              <a:t>Wissen, wann die Öffis kommen</a:t>
            </a:r>
          </a:p>
          <a:p>
            <a:r>
              <a:rPr lang="de-DE" sz="2800" dirty="0"/>
              <a:t>Stundenplan einsehen</a:t>
            </a:r>
          </a:p>
          <a:p>
            <a:r>
              <a:rPr lang="de-DE" sz="2800" dirty="0"/>
              <a:t>Einschlafen</a:t>
            </a:r>
          </a:p>
          <a:p>
            <a:r>
              <a:rPr lang="de-DE" sz="2800" dirty="0"/>
              <a:t>Keine </a:t>
            </a:r>
            <a:r>
              <a:rPr lang="de-DE" sz="2800" dirty="0" err="1"/>
              <a:t>Social</a:t>
            </a:r>
            <a:r>
              <a:rPr lang="de-DE" sz="2800" dirty="0"/>
              <a:t> Media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09760A-2FA2-D15A-329D-BBC5DBC1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251" y="1906274"/>
            <a:ext cx="3390239" cy="41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04DB6-571F-58E6-00F9-05E99842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96" y="822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Modern Love" panose="04090805081005020601" pitchFamily="82" charset="0"/>
              </a:rPr>
              <a:t>Gab es für dich Überraschungen?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95F687-1F1C-0DB6-92A7-D7642DFD0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6" y="2049136"/>
            <a:ext cx="5910943" cy="4496032"/>
          </a:xfrm>
        </p:spPr>
        <p:txBody>
          <a:bodyPr>
            <a:normAutofit/>
          </a:bodyPr>
          <a:lstStyle/>
          <a:p>
            <a:r>
              <a:rPr lang="de-DE" sz="2400" dirty="0"/>
              <a:t>Weniger</a:t>
            </a:r>
            <a:r>
              <a:rPr lang="de-DE" dirty="0"/>
              <a:t> </a:t>
            </a:r>
            <a:r>
              <a:rPr lang="de-DE" sz="2400" dirty="0"/>
              <a:t>Schlaf</a:t>
            </a:r>
          </a:p>
          <a:p>
            <a:r>
              <a:rPr lang="de-DE" dirty="0"/>
              <a:t>Hunger, Kopfschmerzen, Unruhe</a:t>
            </a:r>
          </a:p>
          <a:p>
            <a:r>
              <a:rPr lang="de-DE" dirty="0"/>
              <a:t>Beobachtung: Ganz viele Menschen verwenden ständig das Handy!</a:t>
            </a:r>
            <a:endParaRPr lang="de-DE" sz="2400" dirty="0"/>
          </a:p>
          <a:p>
            <a:r>
              <a:rPr lang="de-DE" sz="2400" dirty="0"/>
              <a:t>Fast alle von uns haben es geschafft, nur     eine Person musste den Versuch abbrechen</a:t>
            </a:r>
          </a:p>
          <a:p>
            <a:r>
              <a:rPr lang="de-DE" sz="2400" dirty="0"/>
              <a:t>Wien hat viel zu wenige Uhren im öffentlichen Raum hängen/stehen</a:t>
            </a:r>
          </a:p>
        </p:txBody>
      </p:sp>
      <p:pic>
        <p:nvPicPr>
          <p:cNvPr id="7" name="Grafik 6" descr="Kostenlose Bild: Feld, Rasen, süß, Sommer, Natur, outdoor, Katze, Blume">
            <a:extLst>
              <a:ext uri="{FF2B5EF4-FFF2-40B4-BE49-F238E27FC236}">
                <a16:creationId xmlns:a16="http://schemas.microsoft.com/office/drawing/2014/main" id="{D829677C-78C6-4393-9B6C-A44C7E204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387" r="9592" b="2"/>
          <a:stretch>
            <a:fillRect/>
          </a:stretch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02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A7997-3C9D-5136-17BB-9C042C659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AB01E-F1B2-BEEF-E303-21D6867B5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422" y="2111829"/>
            <a:ext cx="4914372" cy="1741714"/>
          </a:xfrm>
        </p:spPr>
        <p:txBody>
          <a:bodyPr anchor="b">
            <a:noAutofit/>
          </a:bodyPr>
          <a:lstStyle/>
          <a:p>
            <a:pPr algn="ctr"/>
            <a:r>
              <a:rPr lang="de-DE" sz="2400" dirty="0">
                <a:latin typeface="Modern Love" pitchFamily="82" charset="0"/>
              </a:rPr>
              <a:t>Tipp 1: Versuche, deine Handyzeit im Alltag dauerhaft zu verringern.</a:t>
            </a:r>
            <a:br>
              <a:rPr lang="de-DE" sz="2400" dirty="0">
                <a:latin typeface="Modern Love" pitchFamily="82" charset="0"/>
              </a:rPr>
            </a:br>
            <a:r>
              <a:rPr lang="de-DE" sz="2400" dirty="0">
                <a:latin typeface="Modern Love" pitchFamily="82" charset="0"/>
              </a:rPr>
              <a:t>Du wirst überrascht sein,</a:t>
            </a:r>
            <a:br>
              <a:rPr lang="de-DE" sz="2400" dirty="0">
                <a:latin typeface="Modern Love" pitchFamily="82" charset="0"/>
              </a:rPr>
            </a:br>
            <a:r>
              <a:rPr lang="de-DE" sz="2400" dirty="0">
                <a:latin typeface="Modern Love" pitchFamily="82" charset="0"/>
              </a:rPr>
              <a:t> wie selten es dir fehlt!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BE1D843-6A9B-9280-8314-14572E6A37C9}"/>
                  </a:ext>
                </a:extLst>
              </p14:cNvPr>
              <p14:cNvContentPartPr/>
              <p14:nvPr/>
            </p14:nvContentPartPr>
            <p14:xfrm>
              <a:off x="7073622" y="4418093"/>
              <a:ext cx="364140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BE1D843-6A9B-9280-8314-14572E6A37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0622" y="4354180"/>
                <a:ext cx="3767040" cy="152661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AE4BF5DA-49AC-1D77-09F0-C6BADF87A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6422" y="926914"/>
            <a:ext cx="914400" cy="914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3B4BBDC-1493-5D03-1B94-36D9A632A5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914"/>
          <a:stretch>
            <a:fillRect/>
          </a:stretch>
        </p:blipFill>
        <p:spPr>
          <a:xfrm>
            <a:off x="2736396" y="1921328"/>
            <a:ext cx="3714750" cy="232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F7D3-40DE-CA80-10A1-82CC691AA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C5BC8-6F3F-E387-EC35-A5991F88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771" y="2024743"/>
            <a:ext cx="4914372" cy="2010428"/>
          </a:xfrm>
        </p:spPr>
        <p:txBody>
          <a:bodyPr anchor="b">
            <a:noAutofit/>
          </a:bodyPr>
          <a:lstStyle/>
          <a:p>
            <a:pPr algn="ctr"/>
            <a:r>
              <a:rPr lang="de-DE" sz="2400" dirty="0">
                <a:latin typeface="Modern Love" pitchFamily="82" charset="0"/>
              </a:rPr>
              <a:t>Tipp 2: Verwahre das Handy beim Lernen oder Erledigen von Hausaufgaben jedenfalls außerhalb deiner Reichweite!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A850B3B-0DDA-54B8-C9DF-40D1638B9245}"/>
                  </a:ext>
                </a:extLst>
              </p14:cNvPr>
              <p14:cNvContentPartPr/>
              <p14:nvPr/>
            </p14:nvContentPartPr>
            <p14:xfrm>
              <a:off x="7073622" y="4418093"/>
              <a:ext cx="364140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A850B3B-0DDA-54B8-C9DF-40D1638B92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0622" y="4354180"/>
                <a:ext cx="3767040" cy="152661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6118E986-70EE-8302-B528-708BC84F2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6422" y="926914"/>
            <a:ext cx="914400" cy="914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9BE00B-EC4D-CB91-ECF2-5BBD8A7D6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275" y="1608350"/>
            <a:ext cx="3552597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8A574-22EE-BE4B-E336-2FF4D153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DBDB1-2364-E5CA-C0D3-C35C0BD50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771" y="2024743"/>
            <a:ext cx="5055886" cy="1741714"/>
          </a:xfrm>
        </p:spPr>
        <p:txBody>
          <a:bodyPr anchor="b">
            <a:noAutofit/>
          </a:bodyPr>
          <a:lstStyle/>
          <a:p>
            <a:pPr algn="ctr"/>
            <a:r>
              <a:rPr lang="de-DE" sz="2400" dirty="0">
                <a:latin typeface="Modern Love" pitchFamily="82" charset="0"/>
              </a:rPr>
              <a:t>Tipp 3: Finde analoge Hobbys, denen du nachgehen kannst, um etwas zum Stressausgleich zu tun!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1A9B25-18E8-83EC-D61D-EF8DA8BD76E0}"/>
                  </a:ext>
                </a:extLst>
              </p14:cNvPr>
              <p14:cNvContentPartPr/>
              <p14:nvPr/>
            </p14:nvContentPartPr>
            <p14:xfrm>
              <a:off x="7073622" y="4418093"/>
              <a:ext cx="364140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1A9B25-18E8-83EC-D61D-EF8DA8BD76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0622" y="4354180"/>
                <a:ext cx="3767040" cy="152661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B7E3A73E-E845-2A67-9060-255A4C2E2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6422" y="926914"/>
            <a:ext cx="914400" cy="914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CECB27-45CA-9139-7766-130DD8583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422" y="1589314"/>
            <a:ext cx="3429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250_TF33713516_Win32" id="{FA432118-3671-4A9A-B6AE-C8E661E198BC}" vid="{CDB7179C-22AA-4A70-AACE-21A927A13D6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{A6B9E824-56E8-4F45-968D-E215B9DA82DB}tf33713516_win32</Template>
  <TotalTime>0</TotalTime>
  <Words>325</Words>
  <Application>Microsoft Office PowerPoint</Application>
  <PresentationFormat>Breitbild</PresentationFormat>
  <Paragraphs>40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Modern Love</vt:lpstr>
      <vt:lpstr>Walbaum Display</vt:lpstr>
      <vt:lpstr>3DFloatVTI</vt:lpstr>
      <vt:lpstr>Das Handyverzicht-experiment in der 3D (04.-25.03.2026)</vt:lpstr>
      <vt:lpstr>Hast du dich anders gefühlt?</vt:lpstr>
      <vt:lpstr>Wie lief es mit deiner Konzentration?</vt:lpstr>
      <vt:lpstr>Wie veränderte sich dein Schlaf?</vt:lpstr>
      <vt:lpstr>Was waren die größten Herausforderungen?</vt:lpstr>
      <vt:lpstr>Gab es für dich Überraschungen?</vt:lpstr>
      <vt:lpstr>Tipp 1: Versuche, deine Handyzeit im Alltag dauerhaft zu verringern. Du wirst überrascht sein,  wie selten es dir fehlt!</vt:lpstr>
      <vt:lpstr>Tipp 2: Verwahre das Handy beim Lernen oder Erledigen von Hausaufgaben jedenfalls außerhalb deiner Reichweite!</vt:lpstr>
      <vt:lpstr>Tipp 3: Finde analoge Hobbys, denen du nachgehen kannst, um etwas zum Stressausgleich zu tun!</vt:lpstr>
      <vt:lpstr>Tipp 4: Schlaf ohne dein Handy ein, indem du es eine halbe Stunde vor dem Schlafengehen in ein anderes Zimmer legst und etwas Entspannendes tust!</vt:lpstr>
      <vt:lpstr>Tipp 5: Kauf dir eine Armbanduhr sowie einen Wecker, um dich zeitlich zu organisieren und lerne bei Bedarf, eine analoge Uhr zu lesen!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PABLY David</dc:creator>
  <cp:lastModifiedBy>PABLY David</cp:lastModifiedBy>
  <cp:revision>8</cp:revision>
  <dcterms:created xsi:type="dcterms:W3CDTF">2026-03-25T15:57:26Z</dcterms:created>
  <dcterms:modified xsi:type="dcterms:W3CDTF">2026-03-26T19:23:57Z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